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sldIdLst>
    <p:sldId id="256" r:id="rId2"/>
    <p:sldId id="270" r:id="rId3"/>
    <p:sldId id="339" r:id="rId4"/>
    <p:sldId id="424" r:id="rId5"/>
    <p:sldId id="460" r:id="rId6"/>
    <p:sldId id="461" r:id="rId7"/>
    <p:sldId id="463" r:id="rId8"/>
    <p:sldId id="464" r:id="rId9"/>
    <p:sldId id="465" r:id="rId10"/>
    <p:sldId id="425" r:id="rId11"/>
    <p:sldId id="426" r:id="rId12"/>
    <p:sldId id="466" r:id="rId13"/>
    <p:sldId id="467" r:id="rId14"/>
    <p:sldId id="468" r:id="rId15"/>
    <p:sldId id="469" r:id="rId16"/>
    <p:sldId id="470" r:id="rId17"/>
    <p:sldId id="471" r:id="rId18"/>
    <p:sldId id="427" r:id="rId19"/>
    <p:sldId id="428" r:id="rId20"/>
    <p:sldId id="475" r:id="rId21"/>
    <p:sldId id="476" r:id="rId22"/>
    <p:sldId id="472" r:id="rId23"/>
    <p:sldId id="473" r:id="rId24"/>
    <p:sldId id="474" r:id="rId25"/>
    <p:sldId id="477" r:id="rId26"/>
    <p:sldId id="429" r:id="rId27"/>
    <p:sldId id="430" r:id="rId28"/>
    <p:sldId id="432" r:id="rId29"/>
    <p:sldId id="433" r:id="rId30"/>
    <p:sldId id="437" r:id="rId31"/>
    <p:sldId id="438" r:id="rId32"/>
    <p:sldId id="439" r:id="rId33"/>
    <p:sldId id="444" r:id="rId34"/>
    <p:sldId id="372" r:id="rId35"/>
    <p:sldId id="458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498"/>
    <a:srgbClr val="C3E9A1"/>
    <a:srgbClr val="E8F991"/>
    <a:srgbClr val="6666FF"/>
    <a:srgbClr val="66FF33"/>
    <a:srgbClr val="FF9999"/>
    <a:srgbClr val="FF0000"/>
    <a:srgbClr val="D783FD"/>
    <a:srgbClr val="DD95FD"/>
    <a:srgbClr val="FC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9822" autoAdjust="0"/>
  </p:normalViewPr>
  <p:slideViewPr>
    <p:cSldViewPr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8010BF6F-CCAD-47FA-9130-1BCC52599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9080-4367-47B6-A0A1-62E7FDD8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D91B-24E8-40B0-AD6C-EE425320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2CCB-2B17-4387-B706-8C904CFBC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6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6CC-80D2-4961-B87A-B9794AD94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56CE-F800-4592-AD6F-0494CD01E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9A05-F9D7-476B-B2F5-F3E16B16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56F7-F548-43A1-B407-9F2546DE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A411-A1D1-415D-B1F2-8C3456B8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2B09-6D78-4C3F-9128-4C803A07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9ECC-14CB-4605-9C95-D2776A32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A90BB-FE3B-4528-8573-30AFEF9FB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CE16ED7-081C-4A4B-A462-33CBBBC23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31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9.png"/><Relationship Id="rId5" Type="http://schemas.openxmlformats.org/officeDocument/2006/relationships/tags" Target="../tags/tag9.xml"/><Relationship Id="rId10" Type="http://schemas.openxmlformats.org/officeDocument/2006/relationships/image" Target="../media/image28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image" Target="../media/image3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17.xml"/><Relationship Id="rId10" Type="http://schemas.openxmlformats.org/officeDocument/2006/relationships/image" Target="../media/image35.png"/><Relationship Id="rId4" Type="http://schemas.openxmlformats.org/officeDocument/2006/relationships/tags" Target="../tags/tag1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6.png"/><Relationship Id="rId5" Type="http://schemas.openxmlformats.org/officeDocument/2006/relationships/tags" Target="../tags/tag22.xml"/><Relationship Id="rId10" Type="http://schemas.openxmlformats.org/officeDocument/2006/relationships/image" Target="../media/image45.png"/><Relationship Id="rId4" Type="http://schemas.openxmlformats.org/officeDocument/2006/relationships/tags" Target="../tags/tag21.xml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43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5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9.png"/><Relationship Id="rId5" Type="http://schemas.openxmlformats.org/officeDocument/2006/relationships/tags" Target="../tags/tag28.xml"/><Relationship Id="rId10" Type="http://schemas.openxmlformats.org/officeDocument/2006/relationships/image" Target="../media/image44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7.xml"/><Relationship Id="rId7" Type="http://schemas.openxmlformats.org/officeDocument/2006/relationships/image" Target="../media/image3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39.xml"/><Relationship Id="rId10" Type="http://schemas.openxmlformats.org/officeDocument/2006/relationships/image" Target="../media/image35.png"/><Relationship Id="rId4" Type="http://schemas.openxmlformats.org/officeDocument/2006/relationships/tags" Target="../tags/tag38.xml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382000" cy="1676399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Flavored Dark Matter:</a:t>
            </a:r>
            <a:br>
              <a:rPr lang="en-US" sz="3600" b="1" dirty="0" smtClean="0"/>
            </a:br>
            <a:r>
              <a:rPr lang="en-US" sz="3600" b="1" dirty="0" smtClean="0"/>
              <a:t>Direct Detection and Collider Signals </a:t>
            </a:r>
            <a:endParaRPr 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20000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Z. </a:t>
            </a:r>
            <a:r>
              <a:rPr lang="en-US" sz="2800" b="1" dirty="0" err="1" smtClean="0">
                <a:solidFill>
                  <a:schemeClr val="accent2"/>
                </a:solidFill>
              </a:rPr>
              <a:t>Chacko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University of Maryland, College Park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867400" y="57150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     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800600" y="5970793"/>
            <a:ext cx="418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600"/>
                </a:solidFill>
              </a:rPr>
              <a:t>P. </a:t>
            </a:r>
            <a:r>
              <a:rPr lang="en-US" dirty="0" err="1">
                <a:solidFill>
                  <a:srgbClr val="006600"/>
                </a:solidFill>
              </a:rPr>
              <a:t>Agrawal</a:t>
            </a:r>
            <a:r>
              <a:rPr lang="en-US" dirty="0">
                <a:solidFill>
                  <a:srgbClr val="006600"/>
                </a:solidFill>
              </a:rPr>
              <a:t>, S. Blanchet &amp; C. </a:t>
            </a:r>
            <a:r>
              <a:rPr lang="en-US" dirty="0" err="1">
                <a:solidFill>
                  <a:srgbClr val="006600"/>
                </a:solidFill>
              </a:rPr>
              <a:t>Kilic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30428" y="391297"/>
            <a:ext cx="830580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</a:t>
            </a:r>
            <a:r>
              <a:rPr lang="en-US" dirty="0" smtClean="0"/>
              <a:t>epton flavored dark matter is associated with vertices of the form  </a:t>
            </a:r>
            <a:endParaRPr lang="en-US" dirty="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2438400" y="1282056"/>
            <a:ext cx="8382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 flipH="1">
            <a:off x="2362200" y="2272656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3352800" y="20440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3276600" y="2272656"/>
            <a:ext cx="1143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51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34656"/>
            <a:ext cx="10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53456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67856"/>
            <a:ext cx="393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17"/>
              <p:cNvSpPr txBox="1">
                <a:spLocks noChangeArrowheads="1"/>
              </p:cNvSpPr>
              <p:nvPr/>
            </p:nvSpPr>
            <p:spPr bwMode="auto">
              <a:xfrm>
                <a:off x="381001" y="4800600"/>
                <a:ext cx="8355228" cy="707886"/>
              </a:xfrm>
              <a:prstGeom prst="rect">
                <a:avLst/>
              </a:prstGeom>
              <a:solidFill>
                <a:srgbClr val="F2D498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 smtClean="0">
                    <a:cs typeface="Arial" charset="0"/>
                  </a:rPr>
                  <a:t>Any quantum number </a:t>
                </a:r>
                <a:r>
                  <a:rPr lang="en-US" dirty="0">
                    <a:cs typeface="Arial" charset="0"/>
                  </a:rPr>
                  <a:t>that keeps the dark matter stable will </a:t>
                </a:r>
                <a:r>
                  <a:rPr lang="en-US" dirty="0" smtClean="0">
                    <a:cs typeface="Arial" charset="0"/>
                  </a:rPr>
                  <a:t>carry     </a:t>
                </a:r>
              </a:p>
              <a:p>
                <a:pPr eaLnBrk="1" hangingPunct="1"/>
                <a:r>
                  <a:rPr lang="en-US" dirty="0" smtClean="0">
                    <a:cs typeface="Arial" charset="0"/>
                  </a:rPr>
                  <a:t>over </a:t>
                </a:r>
                <a:r>
                  <a:rPr lang="en-US" dirty="0">
                    <a:cs typeface="Arial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ea typeface="Cambria Math"/>
                        <a:cs typeface="Arial" charset="0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. Therefore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charset="0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</a:t>
                </a:r>
                <a:r>
                  <a:rPr lang="en-US" dirty="0">
                    <a:cs typeface="Arial" charset="0"/>
                  </a:rPr>
                  <a:t>cannot decay entirely into SM states.</a:t>
                </a:r>
                <a:endParaRPr lang="el-GR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15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1" y="4800600"/>
                <a:ext cx="835522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729" t="-2542" r="-729" b="-135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381000" y="5715000"/>
            <a:ext cx="8355229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Any symmetry that keeps dark matter stable will also ensure</a:t>
            </a:r>
            <a:r>
              <a:rPr lang="en-US" dirty="0">
                <a:cs typeface="Arial" charset="0"/>
              </a:rPr>
              <a:t> that      </a:t>
            </a:r>
          </a:p>
          <a:p>
            <a:pPr eaLnBrk="1" hangingPunct="1"/>
            <a:r>
              <a:rPr lang="en-US" dirty="0">
                <a:cs typeface="Arial" charset="0"/>
              </a:rPr>
              <a:t>lepton flavor violating processes only arise at loop level.</a:t>
            </a:r>
            <a:endParaRPr lang="el-GR" dirty="0">
              <a:cs typeface="Arial" charset="0"/>
            </a:endParaRPr>
          </a:p>
        </p:txBody>
      </p: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6096000" y="1891656"/>
            <a:ext cx="1493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electrically</a:t>
            </a:r>
          </a:p>
          <a:p>
            <a:pPr eaLnBrk="1" hangingPunct="1"/>
            <a:r>
              <a:rPr lang="en-US"/>
              <a:t>charged</a:t>
            </a:r>
          </a:p>
        </p:txBody>
      </p:sp>
      <p:sp>
        <p:nvSpPr>
          <p:cNvPr id="6157" name="Line 21"/>
          <p:cNvSpPr>
            <a:spLocks noChangeShapeType="1"/>
          </p:cNvSpPr>
          <p:nvPr/>
        </p:nvSpPr>
        <p:spPr bwMode="auto">
          <a:xfrm flipH="1">
            <a:off x="5334000" y="227265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3581400"/>
            <a:ext cx="8305800" cy="1015663"/>
          </a:xfrm>
          <a:prstGeom prst="rect">
            <a:avLst/>
          </a:prstGeom>
          <a:solidFill>
            <a:srgbClr val="C3E9A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fact that the SM flavor symmetries are not exact naturally leads to a splitting of the states in the dark matter </a:t>
            </a:r>
            <a:r>
              <a:rPr lang="en-US" dirty="0" err="1" smtClean="0"/>
              <a:t>multiplet</a:t>
            </a:r>
            <a:r>
              <a:rPr lang="en-US" dirty="0" smtClean="0"/>
              <a:t>, with the lightest state constituting the observed dark matter.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4038600"/>
            <a:ext cx="8281172" cy="7112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bounds are avoided if the mixing between the different flavors </a:t>
            </a:r>
          </a:p>
          <a:p>
            <a:pPr eaLnBrk="1" hangingPunct="1"/>
            <a:r>
              <a:rPr lang="en-US" dirty="0"/>
              <a:t>is </a:t>
            </a:r>
            <a:r>
              <a:rPr lang="en-US" dirty="0" smtClean="0"/>
              <a:t>small, or alternatively if the couplings of dark matter are weak.</a:t>
            </a:r>
            <a:endParaRPr lang="en-US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8300670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Mixing will be small </a:t>
            </a:r>
            <a:r>
              <a:rPr lang="en-US" dirty="0"/>
              <a:t>if the lepton sector respects `minimal flavor     </a:t>
            </a:r>
          </a:p>
          <a:p>
            <a:pPr eaLnBrk="1" hangingPunct="1"/>
            <a:r>
              <a:rPr lang="en-US" dirty="0"/>
              <a:t>violation’ (MFV), up to effects of the small neutrino masses.</a:t>
            </a: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181600" cy="27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55276"/>
            <a:ext cx="8281172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At one loop level, these interactions can give rise to lepton </a:t>
            </a:r>
            <a:r>
              <a:rPr lang="en-US" dirty="0" smtClean="0"/>
              <a:t>flavor  </a:t>
            </a:r>
            <a:endParaRPr lang="en-US" dirty="0"/>
          </a:p>
          <a:p>
            <a:pPr eaLnBrk="1" hangingPunct="1"/>
            <a:r>
              <a:rPr lang="en-US" dirty="0"/>
              <a:t>violating processes, such as </a:t>
            </a:r>
            <a:r>
              <a:rPr lang="el-GR" dirty="0">
                <a:cs typeface="Arial" charset="0"/>
              </a:rPr>
              <a:t>μ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cs typeface="Arial" charset="0"/>
                <a:sym typeface="Wingdings" pitchFamily="2" charset="2"/>
              </a:rPr>
              <a:t> e </a:t>
            </a: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.</a:t>
            </a:r>
            <a:r>
              <a:rPr lang="en-US" dirty="0"/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5029200"/>
                <a:ext cx="8281172" cy="400110"/>
              </a:xfrm>
              <a:prstGeom prst="rect">
                <a:avLst/>
              </a:prstGeom>
              <a:solidFill>
                <a:srgbClr val="F2D49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is to be a thermal relic, its interactions cannot be weak.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828117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62" t="-4412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37" y="395829"/>
            <a:ext cx="8400185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direct detection signal is generated by dark matter scattering </a:t>
            </a:r>
            <a:r>
              <a:rPr lang="en-US" dirty="0" smtClean="0"/>
              <a:t>off  </a:t>
            </a:r>
            <a:endParaRPr lang="en-US" dirty="0" smtClean="0"/>
          </a:p>
          <a:p>
            <a:r>
              <a:rPr lang="en-US" dirty="0" smtClean="0"/>
              <a:t>nucleons via a lepton loop.  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1" y="2057400"/>
            <a:ext cx="6267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394" y="4267200"/>
            <a:ext cx="8391363" cy="1015663"/>
          </a:xfrm>
          <a:prstGeom prst="rect">
            <a:avLst/>
          </a:prstGeom>
          <a:solidFill>
            <a:srgbClr val="F2D49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diagrams give rise to charge-charge, dipole-charge and </a:t>
            </a:r>
            <a:r>
              <a:rPr lang="en-US" dirty="0" smtClean="0"/>
              <a:t>          </a:t>
            </a:r>
            <a:endParaRPr lang="en-US" dirty="0" smtClean="0"/>
          </a:p>
          <a:p>
            <a:r>
              <a:rPr lang="en-US" dirty="0" smtClean="0"/>
              <a:t>dipole-dipole type interactions. In general the charge-charge </a:t>
            </a:r>
          </a:p>
          <a:p>
            <a:r>
              <a:rPr lang="en-US" dirty="0"/>
              <a:t>c</a:t>
            </a:r>
            <a:r>
              <a:rPr lang="en-US" dirty="0" smtClean="0"/>
              <a:t>ontribution dominates.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28" y="5486400"/>
            <a:ext cx="5819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9616" y="1294188"/>
                <a:ext cx="8391363" cy="423065"/>
              </a:xfrm>
              <a:prstGeom prst="rect">
                <a:avLst/>
              </a:prstGeom>
              <a:solidFill>
                <a:srgbClr val="C3E9A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Focus on the scenario where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is a Dirac fermion 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is a scalar.        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6" y="1294188"/>
                <a:ext cx="8391363" cy="423065"/>
              </a:xfrm>
              <a:prstGeom prst="rect">
                <a:avLst/>
              </a:prstGeom>
              <a:blipFill rotWithShape="1">
                <a:blip r:embed="rId4"/>
                <a:stretch>
                  <a:fillRect l="-725" r="-6672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1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07953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thermal relic dark matter, the predicted rate is close to current</a:t>
            </a:r>
          </a:p>
          <a:p>
            <a:r>
              <a:rPr lang="en-US" dirty="0" smtClean="0"/>
              <a:t>limits set by the Xenon 100 collaboration. 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0" y="2209800"/>
            <a:ext cx="8686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514" y="1608151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flavored dark matter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608151"/>
            <a:ext cx="315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 flavored dark matter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5486400"/>
            <a:ext cx="99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FF33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09600" y="6096000"/>
            <a:ext cx="990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81200" y="52863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relic prediction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895945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urrent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59594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How can we search for lepton FDM at </a:t>
            </a:r>
            <a:r>
              <a:rPr lang="en-US" dirty="0" smtClean="0"/>
              <a:t>colliders?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3324225" cy="4064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fundamental vertex is</a:t>
            </a:r>
            <a:endParaRPr lang="el-GR" dirty="0">
              <a:cs typeface="Arial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41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6605" y="3742724"/>
            <a:ext cx="8214108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particle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can then be pair produced through the photon </a:t>
            </a:r>
            <a:r>
              <a:rPr lang="en-US" dirty="0" smtClean="0">
                <a:cs typeface="Arial" charset="0"/>
              </a:rPr>
              <a:t>or </a:t>
            </a:r>
            <a:r>
              <a:rPr lang="en-US" dirty="0">
                <a:cs typeface="Arial" charset="0"/>
              </a:rPr>
              <a:t>Z.</a:t>
            </a:r>
            <a:endParaRPr lang="el-GR" dirty="0"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33" y="4401080"/>
            <a:ext cx="3947984" cy="22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75846" y="4343400"/>
            <a:ext cx="404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6666FF"/>
                </a:solidFill>
                <a:cs typeface="Arial" charset="0"/>
              </a:rPr>
              <a:t>φ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29287" y="6098232"/>
            <a:ext cx="701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srgbClr val="6666FF"/>
                </a:solidFill>
                <a:cs typeface="Arial" charset="0"/>
              </a:rPr>
              <a:t>φ</a:t>
            </a:r>
            <a:r>
              <a:rPr lang="en-US" sz="2400" dirty="0">
                <a:solidFill>
                  <a:srgbClr val="6666FF"/>
                </a:solidFill>
                <a:cs typeface="Arial" charset="0"/>
              </a:rPr>
              <a:t>*</a:t>
            </a:r>
            <a:r>
              <a:rPr lang="en-US" dirty="0">
                <a:solidFill>
                  <a:srgbClr val="6666FF"/>
                </a:solidFill>
                <a:cs typeface="Arial" charset="0"/>
              </a:rPr>
              <a:t>  </a:t>
            </a:r>
            <a:endParaRPr lang="el-GR" dirty="0">
              <a:solidFill>
                <a:srgbClr val="6666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64873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nature of the signals is determined by how the two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’s decay. For</a:t>
            </a:r>
          </a:p>
          <a:p>
            <a:pPr eaLnBrk="1" hangingPunct="1"/>
            <a:r>
              <a:rPr lang="en-US" dirty="0">
                <a:cs typeface="Arial" charset="0"/>
              </a:rPr>
              <a:t>concreteness, </a:t>
            </a:r>
            <a:r>
              <a:rPr lang="en-US" dirty="0" smtClean="0">
                <a:cs typeface="Arial" charset="0"/>
              </a:rPr>
              <a:t>consider MFV motivated framework </a:t>
            </a:r>
            <a:r>
              <a:rPr lang="en-US" dirty="0">
                <a:cs typeface="Arial" charset="0"/>
              </a:rPr>
              <a:t>where </a:t>
            </a:r>
            <a:r>
              <a:rPr lang="en-US" dirty="0" smtClean="0">
                <a:cs typeface="Arial" charset="0"/>
              </a:rPr>
              <a:t>masses of</a:t>
            </a:r>
          </a:p>
          <a:p>
            <a:pPr eaLnBrk="1" hangingPunct="1"/>
            <a:r>
              <a:rPr lang="el-GR" dirty="0" smtClean="0">
                <a:cs typeface="Arial" charset="0"/>
              </a:rPr>
              <a:t>χ</a:t>
            </a:r>
            <a:r>
              <a:rPr lang="en-US" sz="2800" baseline="-18000" dirty="0">
                <a:cs typeface="Arial" charset="0"/>
              </a:rPr>
              <a:t>e </a:t>
            </a:r>
            <a:r>
              <a:rPr lang="en-US" dirty="0" smtClean="0">
                <a:cs typeface="Arial" charset="0"/>
              </a:rPr>
              <a:t>, </a:t>
            </a:r>
            <a:r>
              <a:rPr lang="el-GR" dirty="0" smtClean="0">
                <a:cs typeface="Arial" charset="0"/>
              </a:rPr>
              <a:t>χ</a:t>
            </a:r>
            <a:r>
              <a:rPr lang="el-GR" sz="2800" baseline="-8000" dirty="0" smtClean="0">
                <a:cs typeface="Arial" charset="0"/>
              </a:rPr>
              <a:t>μ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are equal, and greater than mass of </a:t>
            </a:r>
            <a:r>
              <a:rPr lang="el-GR" dirty="0" smtClean="0">
                <a:cs typeface="Arial" charset="0"/>
              </a:rPr>
              <a:t>χ</a:t>
            </a:r>
            <a:r>
              <a:rPr lang="el-GR" sz="2800" baseline="-16000" dirty="0" smtClean="0">
                <a:cs typeface="Arial" charset="0"/>
              </a:rPr>
              <a:t>τ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which is </a:t>
            </a:r>
            <a:r>
              <a:rPr lang="en-US" dirty="0" smtClean="0">
                <a:cs typeface="Arial" charset="0"/>
              </a:rPr>
              <a:t>dark </a:t>
            </a:r>
            <a:r>
              <a:rPr lang="en-US" dirty="0">
                <a:cs typeface="Arial" charset="0"/>
              </a:rPr>
              <a:t>matter.  </a:t>
            </a:r>
            <a:endParaRPr lang="el-GR" dirty="0"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678979" cy="707886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Then each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can decay either through a long chain, or through </a:t>
            </a:r>
            <a:r>
              <a:rPr lang="en-US" dirty="0" smtClean="0">
                <a:cs typeface="Arial" charset="0"/>
              </a:rPr>
              <a:t>a         </a:t>
            </a:r>
            <a:endParaRPr lang="en-US" dirty="0">
              <a:cs typeface="Arial" charset="0"/>
            </a:endParaRPr>
          </a:p>
          <a:p>
            <a:pPr eaLnBrk="1" hangingPunct="1"/>
            <a:r>
              <a:rPr lang="en-US" dirty="0">
                <a:cs typeface="Arial" charset="0"/>
              </a:rPr>
              <a:t>short chain.</a:t>
            </a:r>
            <a:endParaRPr lang="el-GR" dirty="0">
              <a:cs typeface="Arial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990600" y="3810000"/>
            <a:ext cx="1447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2438400" y="2895600"/>
            <a:ext cx="8382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14600" y="3810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90600" y="5715000"/>
            <a:ext cx="152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514600" y="4876800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514600" y="5715000"/>
            <a:ext cx="1219200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733800" y="4953000"/>
            <a:ext cx="762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733800" y="57150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334000" y="5029200"/>
            <a:ext cx="685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334000" y="5715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4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381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5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249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5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381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571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5715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1325" y="468313"/>
            <a:ext cx="6588663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</a:t>
            </a:r>
            <a:r>
              <a:rPr lang="en-US" dirty="0" smtClean="0"/>
              <a:t>vents </a:t>
            </a:r>
            <a:r>
              <a:rPr lang="en-US" dirty="0"/>
              <a:t>with two long </a:t>
            </a:r>
            <a:r>
              <a:rPr lang="en-US" dirty="0" smtClean="0"/>
              <a:t>chains are the most promising.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400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914400" y="36576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514600" y="3657600"/>
            <a:ext cx="6096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14600" y="3657600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57600" y="3657600"/>
            <a:ext cx="6096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657600" y="36576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257800" y="36576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257800" y="3657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24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533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533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381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3400" y="5562600"/>
            <a:ext cx="8013700" cy="7112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 signal event will therefore involve at least four isolated leptons</a:t>
            </a:r>
          </a:p>
          <a:p>
            <a:pPr eaLnBrk="1" hangingPunct="1"/>
            <a:r>
              <a:rPr lang="en-US"/>
              <a:t>and missing energy.  </a:t>
            </a:r>
          </a:p>
        </p:txBody>
      </p:sp>
    </p:spTree>
    <p:extLst>
      <p:ext uri="{BB962C8B-B14F-4D97-AF65-F5344CB8AC3E}">
        <p14:creationId xmlns:p14="http://schemas.microsoft.com/office/powerpoint/2010/main" val="16082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09411" y="2968580"/>
            <a:ext cx="75889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smtClean="0"/>
              <a:t>Quark Flavored Dark Matter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06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81001" y="381000"/>
            <a:ext cx="708660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Quark flavored dark matter is characterized by the vertex   </a:t>
            </a:r>
            <a:endParaRPr lang="en-US" dirty="0"/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308768" y="5486400"/>
            <a:ext cx="8450263" cy="711200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As before, any symmetry that keeps dark matter stable will serve to  </a:t>
            </a:r>
          </a:p>
          <a:p>
            <a:pPr eaLnBrk="1" hangingPunct="1"/>
            <a:r>
              <a:rPr lang="en-US">
                <a:cs typeface="Arial" charset="0"/>
              </a:rPr>
              <a:t>postpone flavor violating effects to loop level. </a:t>
            </a:r>
            <a:endParaRPr lang="el-GR">
              <a:cs typeface="Arial" charset="0"/>
            </a:endParaRPr>
          </a:p>
        </p:txBody>
      </p:sp>
      <p:pic>
        <p:nvPicPr>
          <p:cNvPr id="819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2390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089231"/>
                <a:ext cx="8305800" cy="1038618"/>
              </a:xfrm>
              <a:prstGeom prst="rect">
                <a:avLst/>
              </a:prstGeom>
              <a:solidFill>
                <a:srgbClr val="C3E9A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Once again, the fact that the SM flavor symmetries are not exact naturally leads to a splitting of the states in the dark matter </a:t>
                </a:r>
                <a:r>
                  <a:rPr lang="en-US" dirty="0" err="1" smtClean="0"/>
                  <a:t>multiplet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. The lightest state constitutes the observed dark matter.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89231"/>
                <a:ext cx="8305800" cy="1038618"/>
              </a:xfrm>
              <a:prstGeom prst="rect">
                <a:avLst/>
              </a:prstGeom>
              <a:blipFill rotWithShape="1">
                <a:blip r:embed="rId3"/>
                <a:stretch>
                  <a:fillRect l="-733" t="-1744" r="-1466" b="-9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3700" y="152400"/>
            <a:ext cx="8466138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These interactions will give rise to mixing between the neutral kaons</a:t>
            </a:r>
          </a:p>
          <a:p>
            <a:pPr eaLnBrk="1" hangingPunct="1"/>
            <a:r>
              <a:rPr lang="en-US"/>
              <a:t>at the one loop level.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3701" y="3886200"/>
            <a:ext cx="8466138" cy="707886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These and similar bounds can be avoided provided the </a:t>
            </a:r>
            <a:r>
              <a:rPr lang="en-US" dirty="0" smtClean="0"/>
              <a:t>couplings of </a:t>
            </a:r>
            <a:endParaRPr lang="en-US" dirty="0"/>
          </a:p>
          <a:p>
            <a:pPr eaLnBrk="1" hangingPunct="1"/>
            <a:r>
              <a:rPr lang="en-US" dirty="0" smtClean="0"/>
              <a:t>the </a:t>
            </a:r>
            <a:r>
              <a:rPr lang="en-US" dirty="0"/>
              <a:t>quarks to </a:t>
            </a:r>
            <a:r>
              <a:rPr lang="en-US" dirty="0" smtClean="0"/>
              <a:t>dark matter </a:t>
            </a:r>
            <a:r>
              <a:rPr lang="en-US" dirty="0"/>
              <a:t>respect MFV. 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9800"/>
            <a:ext cx="5105400" cy="28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393702" y="4800600"/>
            <a:ext cx="8466138" cy="707886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Then a GIM mechanism analogous to the one in </a:t>
            </a:r>
            <a:r>
              <a:rPr lang="en-US" dirty="0" err="1" smtClean="0"/>
              <a:t>supersymmetric</a:t>
            </a:r>
            <a:r>
              <a:rPr lang="en-US" dirty="0" smtClean="0"/>
              <a:t>       </a:t>
            </a:r>
            <a:endParaRPr lang="en-US" dirty="0"/>
          </a:p>
          <a:p>
            <a:pPr eaLnBrk="1" hangingPunct="1"/>
            <a:r>
              <a:rPr lang="en-US" dirty="0"/>
              <a:t>theories comes into play, and protects against flavor violation.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9210" y="5784789"/>
                <a:ext cx="8390630" cy="73084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Alternatively, flavor bounds are satisfied if dark matter couplings to</a:t>
                </a:r>
              </a:p>
              <a:p>
                <a:r>
                  <a:rPr lang="en-US" dirty="0" smtClean="0"/>
                  <a:t>SM are small. Not consistent if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 is a thermal relic.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0" y="5784789"/>
                <a:ext cx="8390630" cy="730841"/>
              </a:xfrm>
              <a:prstGeom prst="rect">
                <a:avLst/>
              </a:prstGeom>
              <a:blipFill rotWithShape="1">
                <a:blip r:embed="rId3"/>
                <a:stretch>
                  <a:fillRect l="-726" t="-2459" b="-1311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14600" y="2895600"/>
            <a:ext cx="37449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228600"/>
            <a:ext cx="8433975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leading contribution to direct detection depends on the flavor</a:t>
            </a:r>
          </a:p>
          <a:p>
            <a:r>
              <a:rPr lang="en-US" dirty="0"/>
              <a:t>t</a:t>
            </a:r>
            <a:r>
              <a:rPr lang="en-US" dirty="0" smtClean="0"/>
              <a:t>hat constitutes dark matter.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06604"/>
            <a:ext cx="8433975" cy="707886"/>
          </a:xfrm>
          <a:prstGeom prst="rect">
            <a:avLst/>
          </a:prstGeom>
          <a:solidFill>
            <a:srgbClr val="C3E9A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dark matter carries up or down flavor, there is a tree level diagram</a:t>
            </a:r>
          </a:p>
          <a:p>
            <a:r>
              <a:rPr lang="en-US" dirty="0"/>
              <a:t>t</a:t>
            </a:r>
            <a:r>
              <a:rPr lang="en-US" dirty="0" smtClean="0"/>
              <a:t>hat contributes to scattering.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510105" cy="15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890" y="3716623"/>
            <a:ext cx="7686720" cy="400110"/>
          </a:xfrm>
          <a:prstGeom prst="rect">
            <a:avLst/>
          </a:prstGeom>
          <a:solidFill>
            <a:srgbClr val="F2D498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is severely constrained. Thermal dark matter is excluded.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" y="4260183"/>
            <a:ext cx="4155968" cy="2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5775765" y="5590271"/>
            <a:ext cx="7271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FF33"/>
            </a:solidFill>
            <a:prstDash val="dash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75765" y="6271829"/>
            <a:ext cx="7271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783778" y="5319486"/>
            <a:ext cx="234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thermal relic prediction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83779" y="5917886"/>
            <a:ext cx="12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urrent limit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65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9545"/>
            <a:ext cx="8408327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dark matter carries top or bottom flavor, the leading contributions</a:t>
            </a:r>
          </a:p>
          <a:p>
            <a:r>
              <a:rPr lang="en-US" dirty="0" smtClean="0"/>
              <a:t>arise at one loop. The photon exchange contribution dominates</a:t>
            </a:r>
          </a:p>
          <a:p>
            <a:r>
              <a:rPr lang="en-US" dirty="0"/>
              <a:t>o</a:t>
            </a:r>
            <a:r>
              <a:rPr lang="en-US" dirty="0" smtClean="0"/>
              <a:t>ver effects arising from scattering off gluons.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1" y="1600200"/>
            <a:ext cx="827086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51490"/>
            <a:ext cx="8408327" cy="400110"/>
          </a:xfrm>
          <a:prstGeom prst="rect">
            <a:avLst/>
          </a:prstGeom>
          <a:solidFill>
            <a:srgbClr val="C3E9A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predicted cross section is within reach of current experiments.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572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5125" y="468313"/>
            <a:ext cx="576262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How do we search for quark FDM at colliders?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3394075" cy="4064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fundamental vertex is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5125" y="3733800"/>
            <a:ext cx="8382000" cy="406400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Since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is colored, </a:t>
            </a:r>
            <a:r>
              <a:rPr lang="en-US" dirty="0" smtClean="0">
                <a:cs typeface="Arial" charset="0"/>
              </a:rPr>
              <a:t>it </a:t>
            </a:r>
            <a:r>
              <a:rPr lang="en-US" dirty="0">
                <a:cs typeface="Arial" charset="0"/>
              </a:rPr>
              <a:t>can be pair produced through off-shell gluons.</a:t>
            </a:r>
            <a:endParaRPr lang="el-GR" dirty="0">
              <a:cs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44" y="4267200"/>
            <a:ext cx="4343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81400" y="556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6666FF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850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281691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nature of the signals is again determined by how the two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’s </a:t>
            </a:r>
          </a:p>
          <a:p>
            <a:pPr eaLnBrk="1" hangingPunct="1"/>
            <a:r>
              <a:rPr lang="en-US" dirty="0">
                <a:cs typeface="Arial" charset="0"/>
              </a:rPr>
              <a:t>decay. We work in </a:t>
            </a:r>
            <a:r>
              <a:rPr lang="en-US" dirty="0" smtClean="0">
                <a:cs typeface="Arial" charset="0"/>
              </a:rPr>
              <a:t>MFV </a:t>
            </a:r>
            <a:r>
              <a:rPr lang="en-US" dirty="0">
                <a:cs typeface="Arial" charset="0"/>
              </a:rPr>
              <a:t>framework where the masses of </a:t>
            </a:r>
            <a:r>
              <a:rPr lang="el-GR" dirty="0">
                <a:cs typeface="Arial" charset="0"/>
              </a:rPr>
              <a:t>χ</a:t>
            </a:r>
            <a:r>
              <a:rPr lang="en-US" sz="2800" baseline="-18000" dirty="0">
                <a:cs typeface="Arial" charset="0"/>
              </a:rPr>
              <a:t>d </a:t>
            </a:r>
            <a:r>
              <a:rPr lang="en-US" dirty="0">
                <a:cs typeface="Arial" charset="0"/>
              </a:rPr>
              <a:t>and </a:t>
            </a:r>
            <a:r>
              <a:rPr lang="el-GR" dirty="0">
                <a:cs typeface="Arial" charset="0"/>
              </a:rPr>
              <a:t>χ</a:t>
            </a:r>
            <a:r>
              <a:rPr lang="en-US" sz="2800" baseline="-18000" dirty="0">
                <a:cs typeface="Arial" charset="0"/>
              </a:rPr>
              <a:t>s</a:t>
            </a:r>
            <a:r>
              <a:rPr lang="en-US" dirty="0">
                <a:cs typeface="Arial" charset="0"/>
              </a:rPr>
              <a:t> </a:t>
            </a:r>
          </a:p>
          <a:p>
            <a:pPr eaLnBrk="1" hangingPunct="1"/>
            <a:r>
              <a:rPr lang="en-US" dirty="0">
                <a:cs typeface="Arial" charset="0"/>
              </a:rPr>
              <a:t>are nearly equal, and </a:t>
            </a:r>
            <a:r>
              <a:rPr lang="en-US" dirty="0" smtClean="0">
                <a:cs typeface="Arial" charset="0"/>
              </a:rPr>
              <a:t>more </a:t>
            </a:r>
            <a:r>
              <a:rPr lang="en-US" dirty="0">
                <a:cs typeface="Arial" charset="0"/>
              </a:rPr>
              <a:t>than mass of </a:t>
            </a:r>
            <a:r>
              <a:rPr lang="el-GR" dirty="0">
                <a:cs typeface="Arial" charset="0"/>
              </a:rPr>
              <a:t>χ</a:t>
            </a:r>
            <a:r>
              <a:rPr lang="en-US" sz="2800" baseline="-18000" dirty="0" smtClean="0"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, which is </a:t>
            </a:r>
            <a:r>
              <a:rPr lang="en-US" dirty="0">
                <a:cs typeface="Arial" charset="0"/>
              </a:rPr>
              <a:t>dark matter.  </a:t>
            </a:r>
            <a:endParaRPr lang="el-GR" dirty="0">
              <a:cs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535988" cy="7112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Then each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can decay either through a </a:t>
            </a:r>
            <a:r>
              <a:rPr lang="en-US" dirty="0" smtClean="0">
                <a:cs typeface="Arial" charset="0"/>
              </a:rPr>
              <a:t>long </a:t>
            </a:r>
            <a:r>
              <a:rPr lang="en-US" dirty="0">
                <a:cs typeface="Arial" charset="0"/>
              </a:rPr>
              <a:t>chain, or through a        </a:t>
            </a:r>
          </a:p>
          <a:p>
            <a:pPr eaLnBrk="1" hangingPunct="1"/>
            <a:r>
              <a:rPr lang="en-US" dirty="0">
                <a:cs typeface="Arial" charset="0"/>
              </a:rPr>
              <a:t>short chain.</a:t>
            </a:r>
            <a:endParaRPr lang="el-GR" dirty="0">
              <a:cs typeface="Arial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90600" y="3810000"/>
            <a:ext cx="1447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438400" y="2895600"/>
            <a:ext cx="8382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514600" y="3810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90600" y="5715000"/>
            <a:ext cx="152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2514600" y="4876800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514600" y="5715000"/>
            <a:ext cx="1219200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733800" y="4953000"/>
            <a:ext cx="762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733800" y="57150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334000" y="5029200"/>
            <a:ext cx="685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334000" y="5715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4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249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94" y="2756694"/>
            <a:ext cx="1666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99794"/>
            <a:ext cx="1666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0" y="4541838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33800" y="3485186"/>
                <a:ext cx="66556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sz="3200" b="1" i="1" baseline="-40000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en-US" sz="3200" baseline="-40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85186"/>
                <a:ext cx="665567" cy="573427"/>
              </a:xfrm>
              <a:prstGeom prst="rect">
                <a:avLst/>
              </a:prstGeom>
              <a:blipFill rotWithShape="1">
                <a:blip r:embed="rId1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53200" y="5295900"/>
                <a:ext cx="66556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sz="3200" b="1" i="1" baseline="-40000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en-US" sz="3200" baseline="-40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295900"/>
                <a:ext cx="665567" cy="573427"/>
              </a:xfrm>
              <a:prstGeom prst="rect">
                <a:avLst/>
              </a:prstGeom>
              <a:blipFill rotWithShape="1">
                <a:blip r:embed="rId13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609307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925" y="468313"/>
            <a:ext cx="6418745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As before, </a:t>
            </a:r>
            <a:r>
              <a:rPr lang="en-US" dirty="0" smtClean="0"/>
              <a:t>two </a:t>
            </a:r>
            <a:r>
              <a:rPr lang="en-US" dirty="0"/>
              <a:t>long </a:t>
            </a:r>
            <a:r>
              <a:rPr lang="en-US" dirty="0" smtClean="0"/>
              <a:t>chains are the most promising.</a:t>
            </a:r>
            <a:endParaRPr lang="en-US" dirty="0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524000" y="2438400"/>
            <a:ext cx="152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048000" y="1600200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0" y="2438400"/>
            <a:ext cx="1219200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4267200" y="1676400"/>
            <a:ext cx="762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4384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5867400" y="1752600"/>
            <a:ext cx="685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867400" y="2438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49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1558926"/>
            <a:ext cx="1666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93032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524000" y="32004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124200" y="3200400"/>
            <a:ext cx="685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00400" y="3200400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343400" y="3200400"/>
            <a:ext cx="6858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43400" y="32004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943600" y="32004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943600" y="3200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" name="Picture 2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24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39" y="3962400"/>
            <a:ext cx="1555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04800" y="4876800"/>
            <a:ext cx="7308604" cy="40011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signal is </a:t>
            </a:r>
            <a:r>
              <a:rPr lang="en-US" dirty="0" smtClean="0"/>
              <a:t>6 jets, including 2 b-jets, and </a:t>
            </a:r>
            <a:r>
              <a:rPr lang="en-US" dirty="0"/>
              <a:t>missing energy.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304800" y="5562600"/>
            <a:ext cx="8395440" cy="707886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Relies heavily on the b-tagging efficiency. Significant </a:t>
            </a:r>
            <a:r>
              <a:rPr lang="en-US" dirty="0" smtClean="0"/>
              <a:t>backgrounds </a:t>
            </a:r>
            <a:endParaRPr lang="en-US" dirty="0"/>
          </a:p>
          <a:p>
            <a:pPr eaLnBrk="1" hangingPunct="1"/>
            <a:r>
              <a:rPr lang="en-US" dirty="0"/>
              <a:t>from t </a:t>
            </a:r>
            <a:r>
              <a:rPr lang="en-US" dirty="0" err="1"/>
              <a:t>t-bar</a:t>
            </a:r>
            <a:r>
              <a:rPr lang="en-US" dirty="0"/>
              <a:t> </a:t>
            </a:r>
            <a:r>
              <a:rPr lang="en-US" dirty="0" smtClean="0"/>
              <a:t> + jets </a:t>
            </a:r>
            <a:r>
              <a:rPr lang="en-US" dirty="0"/>
              <a:t>and b b-bar </a:t>
            </a:r>
            <a:r>
              <a:rPr lang="en-US" dirty="0" smtClean="0"/>
              <a:t>+ jets.  </a:t>
            </a:r>
            <a:endParaRPr lang="en-US" dirty="0"/>
          </a:p>
        </p:txBody>
      </p:sp>
      <p:pic>
        <p:nvPicPr>
          <p:cNvPr id="29" name="Picture 1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4" y="1393032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52" y="4167982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31" y="4038600"/>
            <a:ext cx="1905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5800" y="2990760"/>
            <a:ext cx="79961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smtClean="0"/>
              <a:t>Internal Flavored Dark Matter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4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389754" y="304800"/>
            <a:ext cx="8393644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Internal flavored dark matter is associated with vertices of the type   </a:t>
            </a:r>
            <a:endParaRPr lang="en-US" dirty="0"/>
          </a:p>
        </p:txBody>
      </p:sp>
      <p:sp>
        <p:nvSpPr>
          <p:cNvPr id="10243" name="Text Box 21"/>
          <p:cNvSpPr txBox="1">
            <a:spLocks noChangeArrowheads="1"/>
          </p:cNvSpPr>
          <p:nvPr/>
        </p:nvSpPr>
        <p:spPr bwMode="auto">
          <a:xfrm>
            <a:off x="388891" y="3352800"/>
            <a:ext cx="8393644" cy="707886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Unless these or other interactions violate the (internal) dark matter  </a:t>
            </a:r>
          </a:p>
          <a:p>
            <a:pPr eaLnBrk="1" hangingPunct="1"/>
            <a:r>
              <a:rPr lang="en-US"/>
              <a:t>flavor symmetry, the heavier dark matter flavors will be stable. </a:t>
            </a:r>
            <a:endParaRPr lang="el-GR">
              <a:cs typeface="Arial" charset="0"/>
            </a:endParaRP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auto">
          <a:xfrm>
            <a:off x="381000" y="5943600"/>
            <a:ext cx="839364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</a:t>
            </a:r>
            <a:r>
              <a:rPr lang="en-US" dirty="0" smtClean="0"/>
              <a:t>he collider phenomenology </a:t>
            </a:r>
            <a:r>
              <a:rPr lang="en-US" dirty="0"/>
              <a:t>is very sensitive to </a:t>
            </a:r>
            <a:r>
              <a:rPr lang="en-US" dirty="0" smtClean="0"/>
              <a:t>if </a:t>
            </a:r>
            <a:r>
              <a:rPr lang="en-US" dirty="0"/>
              <a:t>a</a:t>
            </a:r>
            <a:r>
              <a:rPr lang="en-US" dirty="0" smtClean="0"/>
              <a:t>nd how</a:t>
            </a:r>
            <a:r>
              <a:rPr lang="en-US" dirty="0"/>
              <a:t> </a:t>
            </a:r>
            <a:r>
              <a:rPr lang="en-US" dirty="0" smtClean="0"/>
              <a:t>the         </a:t>
            </a:r>
          </a:p>
          <a:p>
            <a:pPr eaLnBrk="1" hangingPunct="1"/>
            <a:r>
              <a:rPr lang="en-US" dirty="0" smtClean="0"/>
              <a:t>heavier dark matter flavors decay, and is also model dependent. </a:t>
            </a:r>
            <a:endParaRPr lang="el-GR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29"/>
              <p:cNvSpPr txBox="1">
                <a:spLocks noChangeArrowheads="1"/>
              </p:cNvSpPr>
              <p:nvPr/>
            </p:nvSpPr>
            <p:spPr bwMode="auto">
              <a:xfrm>
                <a:off x="363491" y="4191000"/>
                <a:ext cx="8398453" cy="707886"/>
              </a:xfrm>
              <a:prstGeom prst="rect">
                <a:avLst/>
              </a:prstGeom>
              <a:solidFill>
                <a:srgbClr val="E8F99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This scenario is not constrained by SM flavor </a:t>
                </a:r>
                <a:r>
                  <a:rPr lang="en-US" dirty="0" smtClean="0"/>
                  <a:t>bounds, unless the    </a:t>
                </a:r>
              </a:p>
              <a:p>
                <a:pPr eaLnBrk="1" hangingPunct="1"/>
                <a:r>
                  <a:rPr lang="en-US" dirty="0"/>
                  <a:t>c</a:t>
                </a:r>
                <a:r>
                  <a:rPr lang="en-US" dirty="0" smtClean="0"/>
                  <a:t>ouplings of the mediator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to SM matter fields violate flavor.</a:t>
                </a:r>
                <a:endParaRPr lang="en-US" dirty="0"/>
              </a:p>
            </p:txBody>
          </p:sp>
        </mc:Choice>
        <mc:Fallback xmlns="">
          <p:sp>
            <p:nvSpPr>
              <p:cNvPr id="1024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491" y="4191000"/>
                <a:ext cx="8398453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25" t="-2542" b="-135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Line 32"/>
          <p:cNvSpPr>
            <a:spLocks noChangeShapeType="1"/>
          </p:cNvSpPr>
          <p:nvPr/>
        </p:nvSpPr>
        <p:spPr bwMode="auto">
          <a:xfrm>
            <a:off x="2438400" y="1089025"/>
            <a:ext cx="838200" cy="990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 flipH="1">
            <a:off x="2362200" y="2079625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3352800" y="1851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9" name="Line 35"/>
          <p:cNvSpPr>
            <a:spLocks noChangeShapeType="1"/>
          </p:cNvSpPr>
          <p:nvPr/>
        </p:nvSpPr>
        <p:spPr bwMode="auto">
          <a:xfrm>
            <a:off x="3276600" y="2079625"/>
            <a:ext cx="1143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50" name="Picture 3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4825"/>
            <a:ext cx="393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39"/>
          <p:cNvSpPr txBox="1">
            <a:spLocks noChangeArrowheads="1"/>
          </p:cNvSpPr>
          <p:nvPr/>
        </p:nvSpPr>
        <p:spPr bwMode="auto">
          <a:xfrm>
            <a:off x="6096000" y="1698625"/>
            <a:ext cx="179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electric and</a:t>
            </a:r>
          </a:p>
          <a:p>
            <a:pPr eaLnBrk="1" hangingPunct="1"/>
            <a:r>
              <a:rPr lang="en-US" dirty="0"/>
              <a:t>color neutral </a:t>
            </a:r>
          </a:p>
        </p:txBody>
      </p:sp>
      <p:sp>
        <p:nvSpPr>
          <p:cNvPr id="10252" name="Line 40"/>
          <p:cNvSpPr>
            <a:spLocks noChangeShapeType="1"/>
          </p:cNvSpPr>
          <p:nvPr/>
        </p:nvSpPr>
        <p:spPr bwMode="auto">
          <a:xfrm flipH="1">
            <a:off x="5334000" y="20796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3" name="Picture 4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0425"/>
            <a:ext cx="43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4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41625"/>
            <a:ext cx="4270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5067131"/>
                <a:ext cx="8411153" cy="707886"/>
              </a:xfrm>
              <a:prstGeom prst="rect">
                <a:avLst/>
              </a:prstGeom>
              <a:solidFill>
                <a:srgbClr val="F2D498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direct detection signal depends on how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couples to the SM </a:t>
                </a:r>
              </a:p>
              <a:p>
                <a:r>
                  <a:rPr lang="en-US" dirty="0"/>
                  <a:t>m</a:t>
                </a:r>
                <a:r>
                  <a:rPr lang="en-US" dirty="0" smtClean="0"/>
                  <a:t>atter fields, and therefore varies from model to model.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67131"/>
                <a:ext cx="8411153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24" t="-2542" b="-144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03325" y="31400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00200" y="2971799"/>
            <a:ext cx="6268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 smtClean="0"/>
              <a:t>Tau </a:t>
            </a:r>
            <a:r>
              <a:rPr lang="en-US" sz="4800" dirty="0"/>
              <a:t>FDM at Colliders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314" name="Text Box 5"/>
              <p:cNvSpPr txBox="1">
                <a:spLocks noChangeArrowheads="1"/>
              </p:cNvSpPr>
              <p:nvPr/>
            </p:nvSpPr>
            <p:spPr bwMode="auto">
              <a:xfrm>
                <a:off x="381000" y="1143000"/>
                <a:ext cx="8350250" cy="1038618"/>
              </a:xfrm>
              <a:prstGeom prst="rect">
                <a:avLst/>
              </a:prstGeom>
              <a:solidFill>
                <a:srgbClr val="C3E9A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to be a scalar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to be a Dirac fermion. We </a:t>
                </a:r>
                <a:r>
                  <a:rPr lang="en-US" dirty="0" smtClean="0"/>
                  <a:t>also choose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to couple to right-handed, rather than left-handed</a:t>
                </a:r>
                <a:r>
                  <a:rPr lang="en-US" dirty="0"/>
                  <a:t>, </a:t>
                </a:r>
                <a:r>
                  <a:rPr lang="en-US" dirty="0"/>
                  <a:t> </a:t>
                </a:r>
                <a:r>
                  <a:rPr lang="en-US" dirty="0" smtClean="0"/>
                  <a:t>SM </a:t>
                </a:r>
              </a:p>
              <a:p>
                <a:pPr eaLnBrk="1" hangingPunct="1"/>
                <a:r>
                  <a:rPr lang="en-US" dirty="0" smtClean="0"/>
                  <a:t>leptons</a:t>
                </a:r>
                <a:r>
                  <a:rPr lang="en-US" dirty="0"/>
                  <a:t>.  </a:t>
                </a:r>
              </a:p>
            </p:txBody>
          </p:sp>
        </mc:Choice>
        <mc:Fallback>
          <p:sp>
            <p:nvSpPr>
              <p:cNvPr id="133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143000"/>
                <a:ext cx="8350250" cy="1038618"/>
              </a:xfrm>
              <a:prstGeom prst="rect">
                <a:avLst/>
              </a:prstGeom>
              <a:blipFill rotWithShape="1">
                <a:blip r:embed="rId2"/>
                <a:stretch>
                  <a:fillRect l="-729" t="-1744" b="-87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18"/>
              <p:cNvSpPr txBox="1">
                <a:spLocks noChangeArrowheads="1"/>
              </p:cNvSpPr>
              <p:nvPr/>
            </p:nvSpPr>
            <p:spPr bwMode="auto">
              <a:xfrm>
                <a:off x="381000" y="5943600"/>
                <a:ext cx="8363187" cy="70788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/>
                  <a:t>The SM quantum numbers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are </a:t>
                </a:r>
                <a:r>
                  <a:rPr lang="en-US" dirty="0">
                    <a:cs typeface="Arial" charset="0"/>
                  </a:rPr>
                  <a:t>then also completely fixed. It is  </a:t>
                </a:r>
              </a:p>
              <a:p>
                <a:pPr eaLnBrk="1" hangingPunct="1"/>
                <a:r>
                  <a:rPr lang="en-US" dirty="0">
                    <a:cs typeface="Arial" charset="0"/>
                  </a:rPr>
                  <a:t>charged under both the photon and the Z. </a:t>
                </a:r>
                <a:endParaRPr lang="el-GR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331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943600"/>
                <a:ext cx="836318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728" t="-2542" r="-655" b="-144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65" y="2438400"/>
            <a:ext cx="54833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317" name="Text Box 20"/>
              <p:cNvSpPr txBox="1">
                <a:spLocks noChangeArrowheads="1"/>
              </p:cNvSpPr>
              <p:nvPr/>
            </p:nvSpPr>
            <p:spPr bwMode="auto">
              <a:xfrm>
                <a:off x="381000" y="4953000"/>
                <a:ext cx="8350250" cy="730841"/>
              </a:xfrm>
              <a:prstGeom prst="rect">
                <a:avLst/>
              </a:prstGeom>
              <a:solidFill>
                <a:srgbClr val="F2D498">
                  <a:alpha val="9686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We </a:t>
                </a:r>
                <a:r>
                  <a:rPr lang="en-US" dirty="0" smtClean="0"/>
                  <a:t>also</a:t>
                </a:r>
                <a:r>
                  <a:rPr lang="en-US" dirty="0" smtClean="0"/>
                  <a:t> </a:t>
                </a: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not to carry weak </a:t>
                </a:r>
                <a:r>
                  <a:rPr lang="en-US" dirty="0" smtClean="0"/>
                  <a:t>charge. </a:t>
                </a:r>
                <a:r>
                  <a:rPr lang="en-US" dirty="0"/>
                  <a:t>I</a:t>
                </a:r>
                <a:r>
                  <a:rPr lang="en-US" dirty="0" smtClean="0"/>
                  <a:t>ts </a:t>
                </a:r>
                <a:r>
                  <a:rPr lang="en-US" dirty="0"/>
                  <a:t>SM quantum   </a:t>
                </a:r>
              </a:p>
              <a:p>
                <a:pPr eaLnBrk="1" hangingPunct="1"/>
                <a:r>
                  <a:rPr lang="en-US" dirty="0"/>
                  <a:t>numbers are then completely fixed. It is </a:t>
                </a:r>
                <a:r>
                  <a:rPr lang="en-US" dirty="0" smtClean="0"/>
                  <a:t>completely SM </a:t>
                </a:r>
                <a:r>
                  <a:rPr lang="en-US" dirty="0"/>
                  <a:t>neutral.</a:t>
                </a:r>
              </a:p>
            </p:txBody>
          </p:sp>
        </mc:Choice>
        <mc:Fallback>
          <p:sp>
            <p:nvSpPr>
              <p:cNvPr id="1331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953000"/>
                <a:ext cx="8350250" cy="730841"/>
              </a:xfrm>
              <a:prstGeom prst="rect">
                <a:avLst/>
              </a:prstGeom>
              <a:blipFill rotWithShape="1">
                <a:blip r:embed="rId5"/>
                <a:stretch>
                  <a:fillRect l="-729" b="-132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226662"/>
            <a:ext cx="837780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now study in detail the prospects for detecting a specific model</a:t>
            </a:r>
          </a:p>
          <a:p>
            <a:r>
              <a:rPr lang="en-US" dirty="0"/>
              <a:t>o</a:t>
            </a:r>
            <a:r>
              <a:rPr lang="en-US" dirty="0" smtClean="0"/>
              <a:t>f tau flavored dark matter at the LHC.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10"/>
              <p:cNvSpPr txBox="1">
                <a:spLocks noChangeArrowheads="1"/>
              </p:cNvSpPr>
              <p:nvPr/>
            </p:nvSpPr>
            <p:spPr bwMode="auto">
              <a:xfrm>
                <a:off x="381001" y="304800"/>
                <a:ext cx="8382000" cy="707886"/>
              </a:xfrm>
              <a:prstGeom prst="rect">
                <a:avLst/>
              </a:prstGeom>
              <a:solidFill>
                <a:srgbClr val="C3E9A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Then, for </a:t>
                </a:r>
                <a:r>
                  <a:rPr lang="en-US" dirty="0"/>
                  <a:t>a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mass</a:t>
                </a:r>
                <a:r>
                  <a:rPr lang="en-US" dirty="0">
                    <a:cs typeface="Arial" charset="0"/>
                  </a:rPr>
                  <a:t>, its production cross section at the LHC is</a:t>
                </a:r>
              </a:p>
              <a:p>
                <a:pPr eaLnBrk="1" hangingPunct="1"/>
                <a:r>
                  <a:rPr lang="en-US" dirty="0">
                    <a:cs typeface="Arial" charset="0"/>
                  </a:rPr>
                  <a:t>completely fixed. It is p-wave suppressed 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charset="0"/>
                      </a:rPr>
                      <m:t>𝝓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</a:t>
                </a:r>
                <a:r>
                  <a:rPr lang="en-US" dirty="0">
                    <a:cs typeface="Arial" charset="0"/>
                  </a:rPr>
                  <a:t>is a scalar.</a:t>
                </a:r>
                <a:endParaRPr lang="el-GR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434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1" y="304800"/>
                <a:ext cx="83820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26" t="-2542" r="-363" b="-144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867400" cy="37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31900"/>
            <a:ext cx="2983653" cy="15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50288" cy="10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It is now well established from astrophysical and cosmological </a:t>
            </a:r>
          </a:p>
          <a:p>
            <a:pPr eaLnBrk="1" hangingPunct="1"/>
            <a:r>
              <a:rPr lang="en-US"/>
              <a:t>observations that about 80% of the matter in the universe is made up  </a:t>
            </a:r>
          </a:p>
          <a:p>
            <a:pPr eaLnBrk="1" hangingPunct="1"/>
            <a:r>
              <a:rPr lang="en-US"/>
              <a:t>of non-luminous, non-baryonic dark matter.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664575" cy="7112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However, the nature of the particles of which dark matter is composed</a:t>
            </a:r>
          </a:p>
          <a:p>
            <a:pPr eaLnBrk="1" hangingPunct="1"/>
            <a:r>
              <a:rPr lang="en-US"/>
              <a:t>remains a mystery.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19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" y="1240665"/>
            <a:ext cx="4849597" cy="40011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F</a:t>
            </a:r>
            <a:r>
              <a:rPr lang="en-US" dirty="0" smtClean="0"/>
              <a:t>ocus </a:t>
            </a:r>
            <a:r>
              <a:rPr lang="en-US" dirty="0"/>
              <a:t>on events with two long chains.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27200"/>
            <a:ext cx="6400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927100" y="41656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527300" y="4165600"/>
            <a:ext cx="6096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527300" y="4165600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3670300" y="4165600"/>
            <a:ext cx="6096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3670300" y="4165600"/>
            <a:ext cx="1600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5270500" y="41656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270500" y="4165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43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013200"/>
            <a:ext cx="24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308600"/>
            <a:ext cx="533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156200"/>
            <a:ext cx="533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927600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013200"/>
            <a:ext cx="381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304800" y="5986962"/>
            <a:ext cx="8367996" cy="400110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Signal events involve </a:t>
            </a:r>
            <a:r>
              <a:rPr lang="en-US" dirty="0"/>
              <a:t>at least four </a:t>
            </a:r>
            <a:r>
              <a:rPr lang="en-US" dirty="0" smtClean="0"/>
              <a:t>leptons and </a:t>
            </a:r>
            <a:r>
              <a:rPr lang="en-US" dirty="0"/>
              <a:t>missing energy.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67757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For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concreteness</a:t>
            </a:r>
            <a:r>
              <a:rPr lang="en-US" dirty="0">
                <a:cs typeface="Arial" charset="0"/>
              </a:rPr>
              <a:t>, we </a:t>
            </a:r>
            <a:r>
              <a:rPr lang="en-US" dirty="0" smtClean="0">
                <a:cs typeface="Arial" charset="0"/>
              </a:rPr>
              <a:t>work in an MFV motivated framework </a:t>
            </a:r>
            <a:r>
              <a:rPr lang="en-US" dirty="0">
                <a:cs typeface="Arial" charset="0"/>
              </a:rPr>
              <a:t>where the </a:t>
            </a:r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masses </a:t>
            </a:r>
            <a:r>
              <a:rPr lang="en-US" dirty="0">
                <a:cs typeface="Arial" charset="0"/>
              </a:rPr>
              <a:t>of </a:t>
            </a:r>
            <a:r>
              <a:rPr lang="el-GR" dirty="0">
                <a:cs typeface="Arial" charset="0"/>
              </a:rPr>
              <a:t>χ</a:t>
            </a:r>
            <a:r>
              <a:rPr lang="en-US" sz="2800" baseline="-18000" dirty="0">
                <a:cs typeface="Arial" charset="0"/>
              </a:rPr>
              <a:t>e </a:t>
            </a:r>
            <a:r>
              <a:rPr lang="en-US" dirty="0" smtClean="0">
                <a:cs typeface="Arial" charset="0"/>
              </a:rPr>
              <a:t>and </a:t>
            </a:r>
            <a:r>
              <a:rPr lang="el-GR" dirty="0" smtClean="0">
                <a:cs typeface="Arial" charset="0"/>
              </a:rPr>
              <a:t>χ</a:t>
            </a:r>
            <a:r>
              <a:rPr lang="el-GR" sz="2800" baseline="-8000" dirty="0" smtClean="0">
                <a:cs typeface="Arial" charset="0"/>
              </a:rPr>
              <a:t>μ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are </a:t>
            </a:r>
            <a:r>
              <a:rPr lang="en-US" dirty="0" smtClean="0">
                <a:cs typeface="Arial" charset="0"/>
              </a:rPr>
              <a:t>very nearly equal</a:t>
            </a:r>
            <a:r>
              <a:rPr lang="en-US" dirty="0">
                <a:cs typeface="Arial" charset="0"/>
              </a:rPr>
              <a:t>.</a:t>
            </a:r>
            <a:r>
              <a:rPr lang="en-US" dirty="0" smtClean="0">
                <a:cs typeface="Arial" charset="0"/>
              </a:rPr>
              <a:t>  </a:t>
            </a:r>
            <a:endParaRPr lang="el-G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57199" y="987455"/>
            <a:ext cx="4553041" cy="40011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We choose </a:t>
            </a:r>
            <a:r>
              <a:rPr lang="en-US" dirty="0" smtClean="0"/>
              <a:t>two </a:t>
            </a:r>
            <a:r>
              <a:rPr lang="en-US" dirty="0"/>
              <a:t>benchmark </a:t>
            </a:r>
            <a:r>
              <a:rPr lang="en-US" dirty="0" smtClean="0"/>
              <a:t>spectra.</a:t>
            </a:r>
            <a:endParaRPr lang="en-US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2450"/>
            <a:ext cx="3683367" cy="29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52" y="1746250"/>
            <a:ext cx="3642695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49" y="5257800"/>
            <a:ext cx="7759240" cy="400110"/>
          </a:xfrm>
          <a:prstGeom prst="rect">
            <a:avLst/>
          </a:prstGeom>
          <a:solidFill>
            <a:srgbClr val="F2D498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perform a full collider study, incorporating detector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81001" y="304800"/>
            <a:ext cx="83439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There are several SM backgrounds, and removing these will require</a:t>
            </a:r>
          </a:p>
          <a:p>
            <a:pPr eaLnBrk="1" hangingPunct="1"/>
            <a:r>
              <a:rPr lang="en-US"/>
              <a:t>cuts. We go through these one by one.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57200" y="1208087"/>
            <a:ext cx="1828800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u="sng" dirty="0" smtClean="0"/>
              <a:t>(l</a:t>
            </a:r>
            <a:r>
              <a:rPr lang="en-US" sz="3000" i="1" u="sng" baseline="24000" dirty="0" smtClean="0"/>
              <a:t>+</a:t>
            </a:r>
            <a:r>
              <a:rPr lang="en-US" i="1" u="sng" dirty="0" smtClean="0"/>
              <a:t> l</a:t>
            </a:r>
            <a:r>
              <a:rPr lang="en-US" sz="3200" i="1" u="sng" baseline="20000" dirty="0" smtClean="0"/>
              <a:t>-</a:t>
            </a:r>
            <a:r>
              <a:rPr lang="en-US" i="1" u="sng" dirty="0" smtClean="0"/>
              <a:t> ) (l</a:t>
            </a:r>
            <a:r>
              <a:rPr lang="en-US" sz="3200" i="1" u="sng" baseline="20000" dirty="0" smtClean="0"/>
              <a:t>+</a:t>
            </a:r>
            <a:r>
              <a:rPr lang="en-US" i="1" u="sng" dirty="0" smtClean="0"/>
              <a:t> l</a:t>
            </a:r>
            <a:r>
              <a:rPr lang="en-US" sz="3200" i="1" u="sng" baseline="20000" dirty="0" smtClean="0"/>
              <a:t>-</a:t>
            </a:r>
            <a:r>
              <a:rPr lang="en-US" i="1" u="sng" dirty="0" smtClean="0"/>
              <a:t>)</a:t>
            </a:r>
            <a:endParaRPr lang="en-US" i="1" u="sng" dirty="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1" y="1666815"/>
            <a:ext cx="8343899" cy="1015663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Each pair of leptons could arise from decay of an on-shell Z, either    </a:t>
            </a:r>
          </a:p>
          <a:p>
            <a:pPr eaLnBrk="1" hangingPunct="1"/>
            <a:r>
              <a:rPr lang="en-US" dirty="0" smtClean="0"/>
              <a:t>directly, or indirectly through the </a:t>
            </a:r>
            <a:r>
              <a:rPr lang="en-US" dirty="0" err="1" smtClean="0"/>
              <a:t>leptonic</a:t>
            </a:r>
            <a:r>
              <a:rPr lang="en-US" dirty="0" smtClean="0"/>
              <a:t> decays of a pair of </a:t>
            </a:r>
            <a:r>
              <a:rPr lang="en-US" dirty="0" err="1" smtClean="0"/>
              <a:t>taus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They could also arise from the decays of an off-shell Z or photon.  </a:t>
            </a:r>
            <a:endParaRPr lang="en-US" dirty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81001" y="2806700"/>
            <a:ext cx="8343899" cy="1015663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This background can be reduced by imposing a Z-veto. Also, since 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/>
              <a:t>electrons and </a:t>
            </a:r>
            <a:r>
              <a:rPr lang="en-US" dirty="0" err="1"/>
              <a:t>muons</a:t>
            </a:r>
            <a:r>
              <a:rPr lang="en-US" dirty="0"/>
              <a:t> arising from tau decays are generally</a:t>
            </a:r>
          </a:p>
          <a:p>
            <a:pPr eaLnBrk="1" hangingPunct="1"/>
            <a:r>
              <a:rPr lang="en-US" dirty="0"/>
              <a:t>soft, require high energy leptons, and </a:t>
            </a:r>
            <a:r>
              <a:rPr lang="en-US" dirty="0" smtClean="0"/>
              <a:t>large </a:t>
            </a:r>
            <a:r>
              <a:rPr lang="en-US" dirty="0"/>
              <a:t>missing energy. 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41325" y="3962400"/>
            <a:ext cx="1443024" cy="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u="sng" dirty="0"/>
              <a:t>W </a:t>
            </a:r>
            <a:r>
              <a:rPr lang="en-US" i="1" u="sng" dirty="0" err="1"/>
              <a:t>W</a:t>
            </a:r>
            <a:r>
              <a:rPr lang="en-US" i="1" u="sng" dirty="0"/>
              <a:t> (l</a:t>
            </a:r>
            <a:r>
              <a:rPr lang="en-US" sz="3200" i="1" u="sng" baseline="20000" dirty="0"/>
              <a:t>+</a:t>
            </a:r>
            <a:r>
              <a:rPr lang="en-US" i="1" u="sng" dirty="0"/>
              <a:t> l</a:t>
            </a:r>
            <a:r>
              <a:rPr lang="en-US" sz="3200" i="1" u="sng" baseline="20000" dirty="0"/>
              <a:t>-</a:t>
            </a:r>
            <a:r>
              <a:rPr lang="en-US" i="1" u="sng" dirty="0"/>
              <a:t>)</a:t>
            </a:r>
          </a:p>
          <a:p>
            <a:pPr eaLnBrk="1" hangingPunct="1"/>
            <a:endParaRPr lang="en-US" i="1" u="sng" dirty="0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81001" y="4445000"/>
            <a:ext cx="8356600" cy="711200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production cross section for this process is relatively low, and   </a:t>
            </a:r>
          </a:p>
          <a:p>
            <a:pPr eaLnBrk="1" hangingPunct="1"/>
            <a:r>
              <a:rPr lang="en-US"/>
              <a:t>almost all such events can be removed by a </a:t>
            </a:r>
            <a:r>
              <a:rPr lang="en-US" i="1"/>
              <a:t>Z</a:t>
            </a:r>
            <a:r>
              <a:rPr lang="en-US"/>
              <a:t>-veto.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2600" y="5334000"/>
            <a:ext cx="1612942" cy="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u="sng" dirty="0"/>
              <a:t>t </a:t>
            </a:r>
            <a:r>
              <a:rPr lang="en-US" i="1" u="sng" dirty="0" err="1" smtClean="0"/>
              <a:t>t-bar</a:t>
            </a:r>
            <a:r>
              <a:rPr lang="en-US" i="1" u="sng" dirty="0"/>
              <a:t> (l</a:t>
            </a:r>
            <a:r>
              <a:rPr lang="en-US" sz="3200" i="1" u="sng" baseline="20000" dirty="0"/>
              <a:t>+</a:t>
            </a:r>
            <a:r>
              <a:rPr lang="en-US" i="1" u="sng" dirty="0"/>
              <a:t> l</a:t>
            </a:r>
            <a:r>
              <a:rPr lang="en-US" sz="3200" i="1" u="sng" baseline="20000" dirty="0"/>
              <a:t>-</a:t>
            </a:r>
            <a:r>
              <a:rPr lang="en-US" i="1" u="sng" dirty="0"/>
              <a:t>)</a:t>
            </a:r>
          </a:p>
          <a:p>
            <a:pPr eaLnBrk="1" hangingPunct="1"/>
            <a:r>
              <a:rPr lang="en-US" i="1" u="sng" dirty="0" smtClean="0"/>
              <a:t> </a:t>
            </a:r>
            <a:endParaRPr lang="en-US" i="1" u="sng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8301" y="5807075"/>
            <a:ext cx="8438529" cy="707886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The </a:t>
            </a:r>
            <a:r>
              <a:rPr lang="en-US" i="1" dirty="0" smtClean="0"/>
              <a:t>Z</a:t>
            </a:r>
            <a:r>
              <a:rPr lang="en-US" dirty="0" smtClean="0"/>
              <a:t>-veto significantly reduces this background. In addition, we     </a:t>
            </a:r>
          </a:p>
          <a:p>
            <a:pPr eaLnBrk="1" hangingPunct="1"/>
            <a:r>
              <a:rPr lang="en-US" dirty="0"/>
              <a:t>d</a:t>
            </a:r>
            <a:r>
              <a:rPr lang="en-US" dirty="0" smtClean="0"/>
              <a:t>iscard events </a:t>
            </a:r>
            <a:r>
              <a:rPr lang="en-US" dirty="0"/>
              <a:t>with two </a:t>
            </a:r>
            <a:r>
              <a:rPr lang="en-US" dirty="0" smtClean="0"/>
              <a:t>or more hard </a:t>
            </a:r>
            <a:r>
              <a:rPr lang="en-US" dirty="0"/>
              <a:t>p</a:t>
            </a:r>
            <a:r>
              <a:rPr lang="en-US" sz="2800" baseline="-24000" dirty="0"/>
              <a:t>T</a:t>
            </a:r>
            <a:r>
              <a:rPr lang="en-US" dirty="0"/>
              <a:t> jets. </a:t>
            </a:r>
            <a:r>
              <a:rPr lang="en-US" dirty="0" smtClean="0">
                <a:cs typeface="Arial" charset="0"/>
              </a:rPr>
              <a:t>  </a:t>
            </a: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4477" y="4007476"/>
            <a:ext cx="8226339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table shows that it should be possible to distinguish </a:t>
            </a:r>
            <a:r>
              <a:rPr lang="en-US" dirty="0" smtClean="0"/>
              <a:t>these </a:t>
            </a:r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odels of tau flavored dark matter from </a:t>
            </a:r>
            <a:r>
              <a:rPr lang="en-US" dirty="0"/>
              <a:t>the </a:t>
            </a:r>
            <a:r>
              <a:rPr lang="en-US" dirty="0" smtClean="0"/>
              <a:t>SM. </a:t>
            </a:r>
            <a:endParaRPr lang="en-US" dirty="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8411205" y="245169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05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07" y="2399497"/>
            <a:ext cx="361332" cy="8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8420637" y="2556182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 dirty="0"/>
              <a:t>2</a:t>
            </a:r>
            <a:r>
              <a:rPr lang="en-US" sz="3200" b="0" dirty="0" smtClean="0"/>
              <a:t>1</a:t>
            </a:r>
            <a:endParaRPr lang="en-US" sz="32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0" y="1454746"/>
            <a:ext cx="7543800" cy="17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477" y="5257800"/>
            <a:ext cx="8226339" cy="707886"/>
          </a:xfrm>
          <a:prstGeom prst="rect">
            <a:avLst/>
          </a:prstGeom>
          <a:solidFill>
            <a:srgbClr val="C3E9A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spectrum can be distinguished with about 40 fb</a:t>
            </a:r>
            <a:r>
              <a:rPr lang="en-US" sz="2800" baseline="30000" dirty="0" smtClean="0"/>
              <a:t>-1</a:t>
            </a:r>
            <a:r>
              <a:rPr lang="en-US" dirty="0" smtClean="0"/>
              <a:t>. The     </a:t>
            </a:r>
          </a:p>
          <a:p>
            <a:r>
              <a:rPr lang="en-US" dirty="0"/>
              <a:t>s</a:t>
            </a:r>
            <a:r>
              <a:rPr lang="en-US" dirty="0" smtClean="0"/>
              <a:t>econd spectrum will require 20 fb</a:t>
            </a:r>
            <a:r>
              <a:rPr lang="en-US" sz="2800" baseline="30000" dirty="0" smtClean="0"/>
              <a:t>-1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38400" y="2895600"/>
            <a:ext cx="3848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4411" y="533400"/>
            <a:ext cx="8456161" cy="1015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Dark matter could carry flavor quantum numbers, just as the quarks</a:t>
            </a:r>
          </a:p>
          <a:p>
            <a:pPr eaLnBrk="1" hangingPunct="1"/>
            <a:r>
              <a:rPr lang="en-US" dirty="0"/>
              <a:t>and leptons do. We have studied theories where dark matter </a:t>
            </a:r>
            <a:r>
              <a:rPr lang="en-US" dirty="0" smtClean="0"/>
              <a:t>carries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dirty="0"/>
              <a:t>flavor and </a:t>
            </a:r>
            <a:r>
              <a:rPr lang="en-US" dirty="0" smtClean="0"/>
              <a:t>has </a:t>
            </a:r>
            <a:r>
              <a:rPr lang="en-US" dirty="0" err="1"/>
              <a:t>renormalizable</a:t>
            </a:r>
            <a:r>
              <a:rPr lang="en-US" dirty="0"/>
              <a:t> contact  interactions with the </a:t>
            </a:r>
            <a:r>
              <a:rPr lang="en-US" dirty="0" smtClean="0"/>
              <a:t>SM.</a:t>
            </a:r>
            <a:endParaRPr lang="en-US" dirty="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482985" cy="1323439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The simplest theories of this type involve lepton flavored, </a:t>
            </a:r>
            <a:r>
              <a:rPr lang="en-US" dirty="0"/>
              <a:t>quark </a:t>
            </a:r>
            <a:endParaRPr lang="en-US" dirty="0" smtClean="0"/>
          </a:p>
          <a:p>
            <a:pPr eaLnBrk="1" hangingPunct="1"/>
            <a:r>
              <a:rPr lang="en-US" dirty="0"/>
              <a:t>f</a:t>
            </a:r>
            <a:r>
              <a:rPr lang="en-US" dirty="0" smtClean="0"/>
              <a:t>lavored or internal flavored dark matter.  Each </a:t>
            </a:r>
            <a:r>
              <a:rPr lang="en-US" dirty="0"/>
              <a:t>of these </a:t>
            </a:r>
            <a:r>
              <a:rPr lang="en-US" dirty="0" err="1" smtClean="0"/>
              <a:t>possibilites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is associated </a:t>
            </a:r>
            <a:r>
              <a:rPr lang="en-US" dirty="0"/>
              <a:t>with a distinct type of </a:t>
            </a:r>
            <a:r>
              <a:rPr lang="en-US" dirty="0" smtClean="0"/>
              <a:t>vertex, and has its own </a:t>
            </a:r>
          </a:p>
          <a:p>
            <a:pPr eaLnBrk="1" hangingPunct="1"/>
            <a:r>
              <a:rPr lang="en-US" dirty="0"/>
              <a:t>c</a:t>
            </a:r>
            <a:r>
              <a:rPr lang="en-US" dirty="0" smtClean="0"/>
              <a:t>haracteristic phenomenology.   </a:t>
            </a:r>
            <a:endParaRPr lang="en-US" dirty="0"/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8482985" cy="1323439"/>
          </a:xfrm>
          <a:prstGeom prst="rect">
            <a:avLst/>
          </a:prstGeom>
          <a:solidFill>
            <a:srgbClr val="F2D498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We have studied the collider signals of theories where dark matter    </a:t>
            </a:r>
          </a:p>
          <a:p>
            <a:pPr eaLnBrk="1" hangingPunct="1"/>
            <a:r>
              <a:rPr lang="en-US" dirty="0"/>
              <a:t>carries </a:t>
            </a:r>
            <a:r>
              <a:rPr lang="en-US" dirty="0" smtClean="0"/>
              <a:t>tau flavor</a:t>
            </a:r>
            <a:r>
              <a:rPr lang="en-US" dirty="0"/>
              <a:t>. Signal events are associated with multiple leptons </a:t>
            </a:r>
            <a:endParaRPr lang="en-US" dirty="0" smtClean="0"/>
          </a:p>
          <a:p>
            <a:pPr eaLnBrk="1" hangingPunct="1"/>
            <a:r>
              <a:rPr lang="en-US" dirty="0" smtClean="0"/>
              <a:t>and </a:t>
            </a:r>
            <a:r>
              <a:rPr lang="en-US" dirty="0"/>
              <a:t>missing </a:t>
            </a:r>
            <a:r>
              <a:rPr lang="en-US" dirty="0" smtClean="0"/>
              <a:t>energy</a:t>
            </a:r>
            <a:r>
              <a:rPr lang="en-US" dirty="0"/>
              <a:t>. After cuts, </a:t>
            </a:r>
            <a:r>
              <a:rPr lang="en-US" dirty="0" smtClean="0"/>
              <a:t>these theories can be distinguished </a:t>
            </a:r>
          </a:p>
          <a:p>
            <a:pPr eaLnBrk="1" hangingPunct="1"/>
            <a:r>
              <a:rPr lang="en-US" dirty="0" smtClean="0"/>
              <a:t>from </a:t>
            </a:r>
            <a:r>
              <a:rPr lang="en-US" dirty="0"/>
              <a:t>SM. 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8482985" cy="1015663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Tau </a:t>
            </a:r>
            <a:r>
              <a:rPr lang="en-US" dirty="0"/>
              <a:t>FDM can also be distinguished from simple theories </a:t>
            </a:r>
            <a:r>
              <a:rPr lang="en-US" dirty="0" smtClean="0"/>
              <a:t>where dark  </a:t>
            </a:r>
            <a:endParaRPr lang="en-US" dirty="0"/>
          </a:p>
          <a:p>
            <a:pPr eaLnBrk="1" hangingPunct="1"/>
            <a:r>
              <a:rPr lang="en-US" dirty="0" smtClean="0"/>
              <a:t>matter </a:t>
            </a:r>
            <a:r>
              <a:rPr lang="en-US" dirty="0"/>
              <a:t>does not carry flavor, making use of charge and flavor </a:t>
            </a:r>
          </a:p>
          <a:p>
            <a:pPr eaLnBrk="1" hangingPunct="1"/>
            <a:r>
              <a:rPr lang="en-US" dirty="0"/>
              <a:t>correlations among the leptons in signal events.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Text Box 4"/>
              <p:cNvSpPr txBox="1">
                <a:spLocks noChangeArrowheads="1"/>
              </p:cNvSpPr>
              <p:nvPr/>
            </p:nvSpPr>
            <p:spPr bwMode="auto">
              <a:xfrm>
                <a:off x="389906" y="609600"/>
                <a:ext cx="8535988" cy="10386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dirty="0" smtClean="0"/>
                  <a:t>The SM quarks and leptons (</a:t>
                </a:r>
                <a:r>
                  <a:rPr lang="en-US" i="1" dirty="0" smtClean="0"/>
                  <a:t>Q, U</a:t>
                </a:r>
                <a:r>
                  <a:rPr lang="en-US" sz="2400" i="1" baseline="30000" dirty="0" smtClean="0"/>
                  <a:t>C</a:t>
                </a:r>
                <a:r>
                  <a:rPr lang="en-US" i="1" dirty="0" smtClean="0"/>
                  <a:t>, D</a:t>
                </a:r>
                <a:r>
                  <a:rPr lang="en-US" sz="2400" i="1" baseline="30000" dirty="0" smtClean="0"/>
                  <a:t>C</a:t>
                </a:r>
                <a:r>
                  <a:rPr lang="en-US" i="1" dirty="0" smtClean="0"/>
                  <a:t>, L, E</a:t>
                </a:r>
                <a:r>
                  <a:rPr lang="en-US" sz="2400" i="1" baseline="30000" dirty="0" smtClean="0"/>
                  <a:t>C</a:t>
                </a:r>
                <a:r>
                  <a:rPr lang="en-US" dirty="0" smtClean="0"/>
                  <a:t>) each come in 3 </a:t>
                </a:r>
              </a:p>
              <a:p>
                <a:pPr eaLnBrk="1" hangingPunct="1"/>
                <a:r>
                  <a:rPr lang="en-US" dirty="0" smtClean="0"/>
                  <a:t>different </a:t>
                </a:r>
                <a:r>
                  <a:rPr lang="en-US" dirty="0"/>
                  <a:t>copies or </a:t>
                </a:r>
                <a:r>
                  <a:rPr lang="en-US" dirty="0" smtClean="0"/>
                  <a:t>`</a:t>
                </a:r>
                <a:r>
                  <a:rPr lang="en-US" dirty="0"/>
                  <a:t>flavors</a:t>
                </a:r>
                <a:r>
                  <a:rPr lang="en-US" dirty="0" smtClean="0"/>
                  <a:t>’. Could </a:t>
                </a:r>
                <a:r>
                  <a:rPr lang="en-US" dirty="0"/>
                  <a:t>the dark matter particle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also</a:t>
                </a:r>
              </a:p>
              <a:p>
                <a:pPr eaLnBrk="1" hangingPunct="1"/>
                <a:r>
                  <a:rPr lang="en-US" dirty="0"/>
                  <a:t>c</a:t>
                </a:r>
                <a:r>
                  <a:rPr lang="en-US" dirty="0" smtClean="0"/>
                  <a:t>ome in 3 copies carrying flavor </a:t>
                </a:r>
                <a:r>
                  <a:rPr lang="en-US" dirty="0"/>
                  <a:t>quantum numbers? </a:t>
                </a:r>
              </a:p>
            </p:txBody>
          </p:sp>
        </mc:Choice>
        <mc:Fallback xmlns="">
          <p:sp>
            <p:nvSpPr>
              <p:cNvPr id="51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906" y="609600"/>
                <a:ext cx="8535988" cy="1038618"/>
              </a:xfrm>
              <a:prstGeom prst="rect">
                <a:avLst/>
              </a:prstGeom>
              <a:blipFill rotWithShape="1">
                <a:blip r:embed="rId2"/>
                <a:stretch>
                  <a:fillRect l="-713" t="-4651" b="-930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89906" y="2057400"/>
            <a:ext cx="8535988" cy="1015663"/>
          </a:xfrm>
          <a:prstGeom prst="rect">
            <a:avLst/>
          </a:prstGeom>
          <a:solidFill>
            <a:srgbClr val="C3E9A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Examples of flavored dark matter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 err="1"/>
              <a:t>sneutrino</a:t>
            </a:r>
            <a:r>
              <a:rPr lang="en-US" dirty="0"/>
              <a:t> dark matter in </a:t>
            </a:r>
            <a:endParaRPr lang="en-US" dirty="0" smtClean="0"/>
          </a:p>
          <a:p>
            <a:pPr eaLnBrk="1" hangingPunct="1"/>
            <a:r>
              <a:rPr lang="en-US" dirty="0" err="1" smtClean="0"/>
              <a:t>supersymmetry</a:t>
            </a:r>
            <a:r>
              <a:rPr lang="en-US" dirty="0" smtClean="0"/>
              <a:t> and </a:t>
            </a:r>
            <a:r>
              <a:rPr lang="en-US" dirty="0" err="1" smtClean="0"/>
              <a:t>Kaluza</a:t>
            </a:r>
            <a:r>
              <a:rPr lang="en-US" dirty="0" smtClean="0"/>
              <a:t>- Klein neutrino dark matter in theories   </a:t>
            </a:r>
          </a:p>
          <a:p>
            <a:pPr eaLnBrk="1" hangingPunct="1"/>
            <a:r>
              <a:rPr lang="en-US" dirty="0" smtClean="0"/>
              <a:t>of universal extra dimensions.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9906" y="3581400"/>
            <a:ext cx="8535988" cy="1015663"/>
          </a:xfrm>
          <a:prstGeom prst="rect">
            <a:avLst/>
          </a:prstGeom>
          <a:solidFill>
            <a:srgbClr val="F2D49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SM has an approximate [U(3)]</a:t>
            </a:r>
            <a:r>
              <a:rPr lang="en-US" sz="2600" baseline="30000" dirty="0" smtClean="0"/>
              <a:t>5</a:t>
            </a:r>
            <a:r>
              <a:rPr lang="en-US" dirty="0" smtClean="0"/>
              <a:t> flavor symmetry acting on the</a:t>
            </a:r>
          </a:p>
          <a:p>
            <a:r>
              <a:rPr lang="en-US" dirty="0" smtClean="0"/>
              <a:t>matter fields. This symmetry is broken by the SM Yukawa couplings</a:t>
            </a:r>
          </a:p>
          <a:p>
            <a:r>
              <a:rPr lang="en-US" dirty="0" smtClean="0"/>
              <a:t>that generate the quark and lepton masses.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06" y="5029200"/>
                <a:ext cx="8535988" cy="113877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incorporate 3 flavors of dark matter we extend the [U(3)]</a:t>
                </a:r>
                <a:r>
                  <a:rPr lang="en-US" sz="2600" baseline="30000" dirty="0" smtClean="0"/>
                  <a:t>5 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ymmetry of the SM to [U(3)]</a:t>
                </a:r>
                <a:r>
                  <a:rPr lang="en-US" sz="2600" baseline="30000" dirty="0" smtClean="0"/>
                  <a:t>5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dirty="0" smtClean="0"/>
                  <a:t>U(3)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dirty="0" smtClean="0"/>
                  <a:t>is a complex field.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is real we extend the symmetry to [U(3)]</a:t>
                </a:r>
                <a:r>
                  <a:rPr lang="en-US" sz="2600" baseline="30000" dirty="0" smtClean="0"/>
                  <a:t>5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dirty="0"/>
                  <a:t>O</a:t>
                </a:r>
                <a:r>
                  <a:rPr lang="en-US" dirty="0" smtClean="0"/>
                  <a:t>(3)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.   </a:t>
                </a:r>
                <a:r>
                  <a:rPr lang="en-US" sz="2200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6" y="5029200"/>
                <a:ext cx="8535988" cy="1138773"/>
              </a:xfrm>
              <a:prstGeom prst="rect">
                <a:avLst/>
              </a:prstGeom>
              <a:blipFill rotWithShape="1">
                <a:blip r:embed="rId3"/>
                <a:stretch>
                  <a:fillRect l="-713" t="-6349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609600"/>
                <a:ext cx="8183651" cy="707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Renormalizable contact interactions between the SM matter fields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the dark matter fields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, if present, must take the 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183651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670" t="-2542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482897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1" y="4343400"/>
                <a:ext cx="8183650" cy="769441"/>
              </a:xfrm>
              <a:prstGeom prst="rect">
                <a:avLst/>
              </a:prstGeom>
              <a:solidFill>
                <a:srgbClr val="C3E9A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interaction could either preserve the </a:t>
                </a:r>
                <a:r>
                  <a:rPr lang="en-US" dirty="0">
                    <a:solidFill>
                      <a:srgbClr val="000000"/>
                    </a:solidFill>
                  </a:rPr>
                  <a:t>[U(3)]</a:t>
                </a:r>
                <a:r>
                  <a:rPr lang="en-US" sz="2600" baseline="30000" dirty="0">
                    <a:solidFill>
                      <a:srgbClr val="000000"/>
                    </a:solidFill>
                  </a:rPr>
                  <a:t>5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U(3)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flavor </a:t>
                </a:r>
              </a:p>
              <a:p>
                <a:r>
                  <a:rPr lang="en-US" dirty="0" smtClean="0"/>
                  <a:t>symmetry, or break it, in analogy with the SM Yukawa couplings.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343400"/>
                <a:ext cx="818365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670" t="-3125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5577016"/>
                <a:ext cx="8183651" cy="707886"/>
              </a:xfrm>
              <a:prstGeom prst="rect">
                <a:avLst/>
              </a:prstGeom>
              <a:solidFill>
                <a:srgbClr val="F2D49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the flavor symmetry is to be preserved,  the mediator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 must     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ransform under both the SM and dark matter flavor symmetries.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77016"/>
                <a:ext cx="8183651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670" t="-2542" r="-149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8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7541" y="457200"/>
                <a:ext cx="8034764" cy="707886"/>
              </a:xfrm>
              <a:prstGeom prst="rect">
                <a:avLst/>
              </a:prstGeom>
              <a:solidFill>
                <a:srgbClr val="C3E9A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will focus on the case when this interaction breaks the flavor</a:t>
                </a:r>
              </a:p>
              <a:p>
                <a:r>
                  <a:rPr lang="en-US" dirty="0" smtClean="0"/>
                  <a:t>symmetry,  and the mediator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is a flavor singlet.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1" y="457200"/>
                <a:ext cx="803476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58" t="-2542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482897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7542" y="4267200"/>
                <a:ext cx="8034764" cy="1015663"/>
              </a:xfrm>
              <a:prstGeom prst="rect">
                <a:avLst/>
              </a:prstGeom>
              <a:solidFill>
                <a:srgbClr val="F2D49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the SM field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couples to above is a lepton, the different</a:t>
                </a:r>
              </a:p>
              <a:p>
                <a:r>
                  <a:rPr lang="en-US" dirty="0" smtClean="0"/>
                  <a:t>dark matter flavors are associated with the lepton flavors. We refer to this scenario as `lepton flavored dark matter’.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2" y="4267200"/>
                <a:ext cx="8034764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758" t="-1775" b="-94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7541" y="5562600"/>
                <a:ext cx="8034765" cy="70788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Alternatively, the SM field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couples to may be a quark. We   </a:t>
                </a:r>
              </a:p>
              <a:p>
                <a:r>
                  <a:rPr lang="en-US" dirty="0"/>
                  <a:t>r</a:t>
                </a:r>
                <a:r>
                  <a:rPr lang="en-US" dirty="0" smtClean="0"/>
                  <a:t>efer to this possibility as `quark flavored dark matter’.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1" y="5562600"/>
                <a:ext cx="803476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58" t="-2542" r="-76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3048000" cy="17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257389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Another class of theories are those where direct couplings of dark</a:t>
            </a:r>
          </a:p>
          <a:p>
            <a:r>
              <a:rPr lang="en-US" dirty="0" smtClean="0"/>
              <a:t>matter to the SM matter fields are completely absent.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44896" y="1219200"/>
            <a:ext cx="1540998" cy="16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044896" y="1219200"/>
            <a:ext cx="1540998" cy="16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3048000"/>
                <a:ext cx="8257389" cy="707886"/>
              </a:xfrm>
              <a:prstGeom prst="rect">
                <a:avLst/>
              </a:prstGeom>
              <a:solidFill>
                <a:srgbClr val="C3E9A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Instead the only contact interactions between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and the SM fields  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re to the </a:t>
                </a:r>
                <a:r>
                  <a:rPr lang="en-US" i="1" dirty="0" smtClean="0"/>
                  <a:t>W, Z </a:t>
                </a:r>
                <a:r>
                  <a:rPr lang="en-US" dirty="0" smtClean="0"/>
                  <a:t>or Higgs.  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825738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63" t="-2542" r="-147" b="-14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94" y="3790897"/>
            <a:ext cx="7086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9875" y="5867400"/>
                <a:ext cx="8164714" cy="769441"/>
              </a:xfrm>
              <a:prstGeom prst="rect">
                <a:avLst/>
              </a:prstGeom>
              <a:solidFill>
                <a:srgbClr val="F2D49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These interactions can naturally preserve the [U(3)]</a:t>
                </a:r>
                <a:r>
                  <a:rPr lang="en-US" sz="2600" baseline="30000" dirty="0" smtClean="0"/>
                  <a:t>5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dirty="0" smtClean="0"/>
                  <a:t>U(3)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flavor symmetry.  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5" y="5867400"/>
                <a:ext cx="816471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71" t="-3125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1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79244"/>
            <a:ext cx="6056475" cy="16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1" y="381000"/>
                <a:ext cx="8458200" cy="101566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Closely related to this are theories with interactions of exactly the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ame form, but where dark matter instead couples to a new scalar or</a:t>
                </a:r>
              </a:p>
              <a:p>
                <a:r>
                  <a:rPr lang="en-US" dirty="0" smtClean="0"/>
                  <a:t>vector boson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which mediates interactions with the SM fermions.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381000"/>
                <a:ext cx="845820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1786" r="-648"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527129"/>
            <a:ext cx="6056475" cy="171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609600" y="4405884"/>
            <a:ext cx="978408" cy="484632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124" y="5715000"/>
            <a:ext cx="8458201" cy="707886"/>
          </a:xfrm>
          <a:prstGeom prst="rect">
            <a:avLst/>
          </a:prstGeom>
          <a:solidFill>
            <a:srgbClr val="C3E9A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this framework dark matter is not associated with either quark or</a:t>
            </a:r>
          </a:p>
          <a:p>
            <a:r>
              <a:rPr lang="en-US" dirty="0" smtClean="0"/>
              <a:t>lepton flavor. We refer to this as `internal flavored dark matter’.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09411" y="2968580"/>
            <a:ext cx="78374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/>
              <a:t>Lepton </a:t>
            </a:r>
            <a:r>
              <a:rPr lang="en-US" sz="4400" dirty="0" smtClean="0"/>
              <a:t>Flavored Dark Matter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34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CHACKO@DUIDPNTXHVWZY5H8" val="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\tau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0"/>
  <p:tag name="PICTUREFILESIZE" val="24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10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\tau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0"/>
  <p:tag name="PICTUREFILESIZE" val="24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5"/>
  <p:tag name="PICTUREFILESIZE" val="11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b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7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b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7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b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b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l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7"/>
  <p:tag name="PICTUREFILESIZE" val="25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\phi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i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7"/>
  <p:tag name="PICTUREFILESIZE" val="26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i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7"/>
  <p:tag name="PICTUREFILESIZE" val="26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, \m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1"/>
  <p:tag name="PICTUREFILESIZE" val="31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10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\tau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0"/>
  <p:tag name="PICTUREFILESIZE" val="24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\phi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9"/>
  <p:tag name="PICTUREFILESIZE" val="16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chi_{_\tau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0"/>
  <p:tag name="PICTUREFILESIZE" val="24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10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ph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2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a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"/>
  <p:tag name="PICTUREFILESIZE" val="10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58167</TotalTime>
  <Words>1935</Words>
  <Application>Microsoft Office PowerPoint</Application>
  <PresentationFormat>On-screen Show (4:3)</PresentationFormat>
  <Paragraphs>190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Flavored Dark Matter: Direct Detection and Collider Signals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Detection of Supersymmetric Particles in Neutrino Telescopes</dc:title>
  <dc:creator>zchacko</dc:creator>
  <cp:lastModifiedBy>zchacko</cp:lastModifiedBy>
  <cp:revision>408</cp:revision>
  <dcterms:created xsi:type="dcterms:W3CDTF">2006-08-22T01:40:11Z</dcterms:created>
  <dcterms:modified xsi:type="dcterms:W3CDTF">2011-08-22T05:38:01Z</dcterms:modified>
</cp:coreProperties>
</file>